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77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86" r:id="rId17"/>
    <p:sldId id="278" r:id="rId18"/>
    <p:sldId id="279" r:id="rId19"/>
    <p:sldId id="280" r:id="rId20"/>
    <p:sldId id="281" r:id="rId21"/>
    <p:sldId id="282" r:id="rId22"/>
    <p:sldId id="272" r:id="rId23"/>
    <p:sldId id="285" r:id="rId24"/>
    <p:sldId id="273" r:id="rId25"/>
    <p:sldId id="28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DC06"/>
    <a:srgbClr val="83BF68"/>
    <a:srgbClr val="9DB486"/>
    <a:srgbClr val="7FA06F"/>
    <a:srgbClr val="F56557"/>
    <a:srgbClr val="FFC2D7"/>
    <a:srgbClr val="90DEF8"/>
    <a:srgbClr val="FDB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7" autoAdjust="0"/>
    <p:restoredTop sz="94682" autoAdjust="0"/>
  </p:normalViewPr>
  <p:slideViewPr>
    <p:cSldViewPr snapToGrid="0">
      <p:cViewPr varScale="1">
        <p:scale>
          <a:sx n="105" d="100"/>
          <a:sy n="105" d="100"/>
        </p:scale>
        <p:origin x="156" y="1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70D5D-C537-4A5B-B0CF-0E83327F0F90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1B0221-6164-48DD-95C9-BAF0DD2D6B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239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809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to think vectors vs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7536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as arrow</a:t>
            </a:r>
          </a:p>
          <a:p>
            <a:r>
              <a:rPr lang="en-US" dirty="0"/>
              <a:t>Vectors as points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7667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Vectors on a 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037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Vectors on a 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241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3D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002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linear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291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vector linear combination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59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vectors in the plane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200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freedom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6219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linearly dependent</a:t>
            </a:r>
          </a:p>
          <a:p>
            <a:r>
              <a:rPr lang="en-US" dirty="0"/>
              <a:t>3D linearly 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575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Coordinates were familiar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98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2D independent</a:t>
            </a:r>
          </a:p>
          <a:p>
            <a:r>
              <a:rPr lang="en-US" dirty="0"/>
              <a:t>3D independent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3035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definition of 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5888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Alternate definition of </a:t>
            </a:r>
            <a:r>
              <a:rPr lang="en-US"/>
              <a:t>linearly dependence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0945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Coordinates as scalars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871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if we choose different basis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968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Name linear combination</a:t>
            </a:r>
          </a:p>
          <a:p>
            <a:r>
              <a:rPr lang="en-US" dirty="0"/>
              <a:t>Why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7285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linear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485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 dependent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602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Both vectors zero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8998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span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1B0221-6164-48DD-95C9-BAF0DD2D6B0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142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2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7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947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707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158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3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95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1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047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8197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397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B6020-1710-4EED-99EC-D1B81C7CA302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DD0C6-0006-405E-8B2F-6EE88C5E70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7666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microsoft.com/office/2007/relationships/media" Target="../media/media9.mp4"/><Relationship Id="rId7" Type="http://schemas.openxmlformats.org/officeDocument/2006/relationships/slideLayout" Target="../slideLayouts/slideLayout7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6" Type="http://schemas.openxmlformats.org/officeDocument/2006/relationships/video" Target="../media/media10.mp4"/><Relationship Id="rId11" Type="http://schemas.openxmlformats.org/officeDocument/2006/relationships/image" Target="../media/image11.png"/><Relationship Id="rId5" Type="http://schemas.microsoft.com/office/2007/relationships/media" Target="../media/media10.mp4"/><Relationship Id="rId10" Type="http://schemas.openxmlformats.org/officeDocument/2006/relationships/image" Target="../media/image10.png"/><Relationship Id="rId4" Type="http://schemas.openxmlformats.org/officeDocument/2006/relationships/video" Target="../media/media9.mp4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8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microsoft.com/office/2007/relationships/media" Target="../media/media19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video" Target="../media/media20.mp4"/><Relationship Id="rId11" Type="http://schemas.openxmlformats.org/officeDocument/2006/relationships/image" Target="../media/image22.png"/><Relationship Id="rId5" Type="http://schemas.microsoft.com/office/2007/relationships/media" Target="../media/media20.mp4"/><Relationship Id="rId10" Type="http://schemas.openxmlformats.org/officeDocument/2006/relationships/image" Target="../media/image21.png"/><Relationship Id="rId4" Type="http://schemas.openxmlformats.org/officeDocument/2006/relationships/video" Target="../media/media19.mp4"/><Relationship Id="rId9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video" Target="NULL" TargetMode="External"/><Relationship Id="rId7" Type="http://schemas.openxmlformats.org/officeDocument/2006/relationships/image" Target="../media/image23.png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7.xml"/><Relationship Id="rId4" Type="http://schemas.microsoft.com/office/2007/relationships/media" Target="../media/media20.mp4"/><Relationship Id="rId9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4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FDB9-0434-4660-8A4A-02F4B6B8F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noFill/>
        </p:spPr>
        <p:txBody>
          <a:bodyPr/>
          <a:lstStyle/>
          <a:p>
            <a:r>
              <a:rPr lang="hy-AM" dirty="0">
                <a:latin typeface="GHEA Mariam" panose="02000503080000020003" pitchFamily="50" charset="0"/>
                <a:ea typeface="Gadugi" panose="020B0502040204020203" pitchFamily="34" charset="0"/>
              </a:rPr>
              <a:t>Մաս </a:t>
            </a:r>
            <a:r>
              <a:rPr lang="hy-AM" sz="7200" b="1" dirty="0">
                <a:latin typeface="GHEA Mariam" panose="02000503080000020003" pitchFamily="50" charset="0"/>
                <a:ea typeface="Gadugi" panose="020B0502040204020203" pitchFamily="34" charset="0"/>
              </a:rPr>
              <a:t>2</a:t>
            </a:r>
            <a:endParaRPr lang="en-US" b="1" dirty="0">
              <a:latin typeface="GHEA Mariam" panose="02000503080000020003" pitchFamily="50" charset="0"/>
              <a:ea typeface="Gadugi" panose="020B05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D00F7B-60C4-4D64-A8DA-7E5DD440980A}"/>
              </a:ext>
            </a:extLst>
          </p:cNvPr>
          <p:cNvSpPr txBox="1"/>
          <p:nvPr/>
        </p:nvSpPr>
        <p:spPr>
          <a:xfrm>
            <a:off x="3959838" y="4003589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3200" dirty="0">
                <a:solidFill>
                  <a:srgbClr val="E9DC06"/>
                </a:solidFill>
                <a:latin typeface="GHEA Mariam" panose="02000503080000020003" pitchFamily="50" charset="0"/>
                <a:cs typeface="Dubai Light" panose="020B0303030403030204" pitchFamily="34" charset="-78"/>
              </a:rPr>
              <a:t>Գծային կոմբինացիա</a:t>
            </a:r>
            <a:endParaRPr lang="en-US" sz="3200" dirty="0">
              <a:solidFill>
                <a:srgbClr val="E9DC06"/>
              </a:solidFill>
              <a:latin typeface="GHEA Mariam" panose="02000503080000020003" pitchFamily="50" charset="0"/>
              <a:cs typeface="Dubai Light" panose="020B030303040303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9476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othVectorsCouldBeZero">
            <a:hlinkClick r:id="" action="ppaction://media"/>
            <a:extLst>
              <a:ext uri="{FF2B5EF4-FFF2-40B4-BE49-F238E27FC236}">
                <a16:creationId xmlns:a16="http://schemas.microsoft.com/office/drawing/2014/main" id="{5CD49710-C67C-4A8F-824D-9C442A3753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06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nimationUnderSpanDefinition">
            <a:hlinkClick r:id="" action="ppaction://media"/>
            <a:extLst>
              <a:ext uri="{FF2B5EF4-FFF2-40B4-BE49-F238E27FC236}">
                <a16:creationId xmlns:a16="http://schemas.microsoft.com/office/drawing/2014/main" id="{9279DD00-77CD-4EA9-A1BA-8F9913DBEF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3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WhenVectorsLineUp">
            <a:hlinkClick r:id="" action="ppaction://media"/>
            <a:extLst>
              <a:ext uri="{FF2B5EF4-FFF2-40B4-BE49-F238E27FC236}">
                <a16:creationId xmlns:a16="http://schemas.microsoft.com/office/drawing/2014/main" id="{5786622B-F2C1-4DA3-9CAB-6DD948CF9FA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DefineSpan">
            <a:hlinkClick r:id="" action="ppaction://media"/>
            <a:extLst>
              <a:ext uri="{FF2B5EF4-FFF2-40B4-BE49-F238E27FC236}">
                <a16:creationId xmlns:a16="http://schemas.microsoft.com/office/drawing/2014/main" id="{8C7D8C16-E673-4CF6-A7E3-C664D27D232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185043" y="3479087"/>
            <a:ext cx="6006956" cy="337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5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D0D20A-8102-4289-AEC2-38AC70E53220}"/>
              </a:ext>
            </a:extLst>
          </p:cNvPr>
          <p:cNvSpPr txBox="1"/>
          <p:nvPr/>
        </p:nvSpPr>
        <p:spPr>
          <a:xfrm>
            <a:off x="1642153" y="2269379"/>
            <a:ext cx="89076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800" dirty="0" err="1">
                <a:latin typeface="GHEA Mariam" panose="02000503080000020003" pitchFamily="50" charset="0"/>
              </a:rPr>
              <a:t>Վեկտորներ</a:t>
            </a:r>
            <a:r>
              <a:rPr lang="hy-AM" sz="4800" dirty="0">
                <a:latin typeface="GHEA Mariam" panose="02000503080000020003" pitchFamily="50" charset="0"/>
              </a:rPr>
              <a:t> և կետեր</a:t>
            </a:r>
            <a:endParaRPr lang="en-US" sz="48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62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ToThinkVectorsVsPoint">
            <a:hlinkClick r:id="" action="ppaction://media"/>
            <a:extLst>
              <a:ext uri="{FF2B5EF4-FFF2-40B4-BE49-F238E27FC236}">
                <a16:creationId xmlns:a16="http://schemas.microsoft.com/office/drawing/2014/main" id="{2B5CD4F3-6571-477F-A12D-BCC682341A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710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1)">
                                      <p:cBhvr>
                                        <p:cTn id="12" dur="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orsInThePlane">
            <a:hlinkClick r:id="" action="ppaction://media"/>
            <a:extLst>
              <a:ext uri="{FF2B5EF4-FFF2-40B4-BE49-F238E27FC236}">
                <a16:creationId xmlns:a16="http://schemas.microsoft.com/office/drawing/2014/main" id="{E6769A2E-0640-4769-862E-D1D3EC31B5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78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9)">
                                      <p:cBhvr>
                                        <p:cTn id="12" dur="16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orsOnALine">
            <a:hlinkClick r:id="" action="ppaction://media"/>
            <a:extLst>
              <a:ext uri="{FF2B5EF4-FFF2-40B4-BE49-F238E27FC236}">
                <a16:creationId xmlns:a16="http://schemas.microsoft.com/office/drawing/2014/main" id="{207D01C0-6A01-47F5-B8EE-CAE88E6AC8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01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10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F54C5E-1E0F-49EA-97F7-A08453DA167F}"/>
              </a:ext>
            </a:extLst>
          </p:cNvPr>
          <p:cNvSpPr txBox="1"/>
          <p:nvPr/>
        </p:nvSpPr>
        <p:spPr>
          <a:xfrm>
            <a:off x="1626268" y="1744579"/>
            <a:ext cx="893946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400" dirty="0">
                <a:latin typeface="GHEA Mariam" panose="02000503080000020003" pitchFamily="50" charset="0"/>
              </a:rPr>
              <a:t>Հիմա եռաչափ</a:t>
            </a:r>
            <a:endParaRPr lang="en-US" sz="44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66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_TwoVectorSum">
            <a:hlinkClick r:id="" action="ppaction://media"/>
            <a:extLst>
              <a:ext uri="{FF2B5EF4-FFF2-40B4-BE49-F238E27FC236}">
                <a16:creationId xmlns:a16="http://schemas.microsoft.com/office/drawing/2014/main" id="{71B817F6-8133-407C-9709-5F2184F2760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1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8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_LinearCombination">
            <a:hlinkClick r:id="" action="ppaction://media"/>
            <a:extLst>
              <a:ext uri="{FF2B5EF4-FFF2-40B4-BE49-F238E27FC236}">
                <a16:creationId xmlns:a16="http://schemas.microsoft.com/office/drawing/2014/main" id="{05355845-0A8B-4A50-AF77-DFA7D3C98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68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73186E-C37E-4D46-92F0-F19E9C18A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310" cy="6858000"/>
          </a:xfrm>
          <a:prstGeom prst="rect">
            <a:avLst/>
          </a:prstGeom>
        </p:spPr>
      </p:pic>
      <p:pic>
        <p:nvPicPr>
          <p:cNvPr id="5" name="3D_ThreeVectorCombination">
            <a:hlinkClick r:id="" action="ppaction://media"/>
            <a:extLst>
              <a:ext uri="{FF2B5EF4-FFF2-40B4-BE49-F238E27FC236}">
                <a16:creationId xmlns:a16="http://schemas.microsoft.com/office/drawing/2014/main" id="{5CB3F6F9-966F-45DD-BFAA-65B0CA9C72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3690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BB1B39-5BAE-4635-87C8-728FCD1AAFE5}"/>
                  </a:ext>
                </a:extLst>
              </p:cNvPr>
              <p:cNvSpPr txBox="1"/>
              <p:nvPr/>
            </p:nvSpPr>
            <p:spPr>
              <a:xfrm>
                <a:off x="3691" y="3513220"/>
                <a:ext cx="6184876" cy="22941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i="1" dirty="0">
                  <a:solidFill>
                    <a:srgbClr val="FFC2D7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FFC2D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FC2D7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90DEF8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90DEF8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i="1" smtClean="0">
                            <a:solidFill>
                              <a:srgbClr val="F5655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0" i="1" smtClean="0">
                            <a:solidFill>
                              <a:srgbClr val="F56557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sz="2800" dirty="0">
                    <a:latin typeface="GHEA Mariam" panose="02000503080000020003" pitchFamily="50" charset="0"/>
                  </a:rPr>
                  <a:t>  </a:t>
                </a:r>
                <a:r>
                  <a:rPr lang="hy-AM" sz="3200" dirty="0">
                    <a:solidFill>
                      <a:srgbClr val="92D050"/>
                    </a:solidFill>
                    <a:latin typeface="GHEA Mariam" panose="02000503080000020003" pitchFamily="50" charset="0"/>
                  </a:rPr>
                  <a:t>գծային կոմբինացիա</a:t>
                </a:r>
                <a:endParaRPr lang="en-US" sz="3200" dirty="0">
                  <a:solidFill>
                    <a:srgbClr val="92D050"/>
                  </a:solidFill>
                  <a:latin typeface="GHEA Mariam" panose="02000503080000020003" pitchFamily="50" charset="0"/>
                </a:endParaRPr>
              </a:p>
              <a:p>
                <a:pPr algn="ctr"/>
                <a:endParaRPr lang="hy-AM" sz="3200" dirty="0">
                  <a:solidFill>
                    <a:srgbClr val="92D050"/>
                  </a:solidFill>
                  <a:latin typeface="GHEA Mariam" panose="02000503080000020003" pitchFamily="50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𝑎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FFC2D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FFC2D7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𝑏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90DEF8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90DEF8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acc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𝑐</m:t>
                      </m:r>
                      <m:acc>
                        <m:accPr>
                          <m:chr m:val="⃗"/>
                          <m:ctrlPr>
                            <a:rPr lang="en-US" sz="4400" b="0" i="1" smtClean="0">
                              <a:solidFill>
                                <a:srgbClr val="F5655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400" b="0" i="1" smtClean="0">
                              <a:solidFill>
                                <a:srgbClr val="F56557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</m:oMath>
                  </m:oMathPara>
                </a14:m>
                <a:endParaRPr lang="en-US" sz="3200" dirty="0">
                  <a:latin typeface="GHEA Mariam" panose="02000503080000020003" pitchFamily="50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BB1B39-5BAE-4635-87C8-728FCD1AAF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1" y="3513220"/>
                <a:ext cx="6184876" cy="22941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384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0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E8F4A77-7444-4A8F-93AB-B467CA9CBF65}"/>
              </a:ext>
            </a:extLst>
          </p:cNvPr>
          <p:cNvSpPr txBox="1"/>
          <p:nvPr/>
        </p:nvSpPr>
        <p:spPr>
          <a:xfrm>
            <a:off x="996820" y="2712712"/>
            <a:ext cx="10198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800" dirty="0">
                <a:latin typeface="GHEA Mariam" panose="02000503080000020003" pitchFamily="50" charset="0"/>
              </a:rPr>
              <a:t>Էս ամեն ինչը մեզ ծանոթ էր</a:t>
            </a:r>
            <a:endParaRPr lang="en-US" sz="48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57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_LowSpan">
            <a:hlinkClick r:id="" action="ppaction://media"/>
            <a:extLst>
              <a:ext uri="{FF2B5EF4-FFF2-40B4-BE49-F238E27FC236}">
                <a16:creationId xmlns:a16="http://schemas.microsoft.com/office/drawing/2014/main" id="{2064D0FC-1097-441A-BE2A-60EB2743A1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49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1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D_FullSpan">
            <a:hlinkClick r:id="" action="ppaction://media"/>
            <a:extLst>
              <a:ext uri="{FF2B5EF4-FFF2-40B4-BE49-F238E27FC236}">
                <a16:creationId xmlns:a16="http://schemas.microsoft.com/office/drawing/2014/main" id="{7AA6CA6D-C49A-43EC-97C9-06FF8C7FFC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1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nearDependentVectorsFast">
            <a:hlinkClick r:id="" action="ppaction://media"/>
            <a:extLst>
              <a:ext uri="{FF2B5EF4-FFF2-40B4-BE49-F238E27FC236}">
                <a16:creationId xmlns:a16="http://schemas.microsoft.com/office/drawing/2014/main" id="{1C1EFA4A-E8F3-45D9-B9C2-A0ACE2F654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588" y="0"/>
            <a:ext cx="12192000" cy="6858000"/>
          </a:xfrm>
          <a:prstGeom prst="rect">
            <a:avLst/>
          </a:prstGeom>
        </p:spPr>
      </p:pic>
      <p:pic>
        <p:nvPicPr>
          <p:cNvPr id="5" name="3D_LinearyDDEpendent">
            <a:hlinkClick r:id="" action="ppaction://media"/>
            <a:extLst>
              <a:ext uri="{FF2B5EF4-FFF2-40B4-BE49-F238E27FC236}">
                <a16:creationId xmlns:a16="http://schemas.microsoft.com/office/drawing/2014/main" id="{75A13001-5589-44C7-8B8C-F45192F4543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LinearDependentEquationsFast">
            <a:hlinkClick r:id="" action="ppaction://media"/>
            <a:extLst>
              <a:ext uri="{FF2B5EF4-FFF2-40B4-BE49-F238E27FC236}">
                <a16:creationId xmlns:a16="http://schemas.microsoft.com/office/drawing/2014/main" id="{323F5D5A-A421-4F74-AAC4-FA777AF3E3A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0" y="0"/>
            <a:ext cx="4916608" cy="276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09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80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1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842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2)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2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997F2A4-30EA-4EC0-B081-E7048FC957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1174"/>
            <a:ext cx="12192000" cy="6856826"/>
          </a:xfrm>
          <a:prstGeom prst="rect">
            <a:avLst/>
          </a:prstGeom>
        </p:spPr>
      </p:pic>
      <p:pic>
        <p:nvPicPr>
          <p:cNvPr id="5" name="3D_LinearyIndependent">
            <a:hlinkClick r:id="" action="ppaction://media"/>
            <a:extLst>
              <a:ext uri="{FF2B5EF4-FFF2-40B4-BE49-F238E27FC236}">
                <a16:creationId xmlns:a16="http://schemas.microsoft.com/office/drawing/2014/main" id="{DF867D01-2C1A-4D4D-B7D9-8ADA5FB359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-1174"/>
            <a:ext cx="12192000" cy="6858000"/>
          </a:xfrm>
          <a:prstGeom prst="rect">
            <a:avLst/>
          </a:prstGeom>
        </p:spPr>
      </p:pic>
      <p:pic>
        <p:nvPicPr>
          <p:cNvPr id="2" name="LinearDependentEquationsFast">
            <a:hlinkClick r:id="" action="ppaction://media"/>
            <a:extLst>
              <a:ext uri="{FF2B5EF4-FFF2-40B4-BE49-F238E27FC236}">
                <a16:creationId xmlns:a16="http://schemas.microsoft.com/office/drawing/2014/main" id="{58F5BFB8-83CD-4454-86EB-5254C40B7B1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916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3176" y="-2349"/>
            <a:ext cx="5489576" cy="30878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89BEA-C417-4E80-9D90-14AB4D7C4031}"/>
              </a:ext>
            </a:extLst>
          </p:cNvPr>
          <p:cNvSpPr txBox="1"/>
          <p:nvPr/>
        </p:nvSpPr>
        <p:spPr>
          <a:xfrm>
            <a:off x="431549" y="96252"/>
            <a:ext cx="4620126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y-AM" sz="3600" dirty="0">
                <a:solidFill>
                  <a:srgbClr val="83BF68"/>
                </a:solidFill>
                <a:latin typeface="GHEA Mariam" panose="02000503080000020003" pitchFamily="50" charset="0"/>
              </a:rPr>
              <a:t></a:t>
            </a:r>
            <a:r>
              <a:rPr lang="hy-AM" sz="3600" dirty="0" err="1">
                <a:solidFill>
                  <a:srgbClr val="83BF68"/>
                </a:solidFill>
                <a:latin typeface="GHEA Mariam" panose="02000503080000020003" pitchFamily="50" charset="0"/>
              </a:rPr>
              <a:t>գծորեն</a:t>
            </a:r>
            <a:r>
              <a:rPr lang="hy-AM" sz="3600" dirty="0">
                <a:solidFill>
                  <a:srgbClr val="83BF68"/>
                </a:solidFill>
                <a:latin typeface="GHEA Mariam" panose="02000503080000020003" pitchFamily="50" charset="0"/>
              </a:rPr>
              <a:t> անկախ</a:t>
            </a:r>
            <a:endParaRPr lang="en-US" sz="3600" dirty="0">
              <a:solidFill>
                <a:srgbClr val="83BF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74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66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chnicalDefinitionOfBasis">
            <a:hlinkClick r:id="" action="ppaction://media"/>
            <a:extLst>
              <a:ext uri="{FF2B5EF4-FFF2-40B4-BE49-F238E27FC236}">
                <a16:creationId xmlns:a16="http://schemas.microsoft.com/office/drawing/2014/main" id="{71B970D8-BE8F-49C4-A2F3-137C3302FA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441C21-FB76-4684-9677-0CEB5ED941E8}"/>
              </a:ext>
            </a:extLst>
          </p:cNvPr>
          <p:cNvSpPr txBox="1"/>
          <p:nvPr/>
        </p:nvSpPr>
        <p:spPr>
          <a:xfrm>
            <a:off x="1311442" y="336885"/>
            <a:ext cx="99380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sz="4400" dirty="0" err="1">
                <a:highlight>
                  <a:srgbClr val="000000"/>
                </a:highlight>
                <a:latin typeface="GHEA Mariam" panose="02000503080000020003" pitchFamily="50" charset="0"/>
              </a:rPr>
              <a:t>Բազիսի</a:t>
            </a:r>
            <a:r>
              <a:rPr lang="hy-AM" sz="4400" dirty="0">
                <a:highlight>
                  <a:srgbClr val="000000"/>
                </a:highlight>
                <a:latin typeface="GHEA Mariam" panose="02000503080000020003" pitchFamily="50" charset="0"/>
              </a:rPr>
              <a:t> տեխնիկական սահմանումը՝</a:t>
            </a:r>
            <a:endParaRPr lang="en-US" sz="4400" dirty="0">
              <a:highlight>
                <a:srgbClr val="000000"/>
              </a:highlight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lternateDefOfLinearlyDependentFast">
            <a:hlinkClick r:id="" action="ppaction://media"/>
            <a:extLst>
              <a:ext uri="{FF2B5EF4-FFF2-40B4-BE49-F238E27FC236}">
                <a16:creationId xmlns:a16="http://schemas.microsoft.com/office/drawing/2014/main" id="{64E95D2A-7864-46C4-8D55-5B34848B8D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9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.5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9.2)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" presetClass="mediacall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2.5)">
                                      <p:cBhvr>
                                        <p:cTn id="3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ordinatesAsScalars">
            <a:hlinkClick r:id="" action="ppaction://media"/>
            <a:extLst>
              <a:ext uri="{FF2B5EF4-FFF2-40B4-BE49-F238E27FC236}">
                <a16:creationId xmlns:a16="http://schemas.microsoft.com/office/drawing/2014/main" id="{2417E0F1-D4F0-428C-8F93-AFD5ED3E84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9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20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2)">
                                      <p:cBhvr>
                                        <p:cTn id="18" dur="1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8.5)">
                                      <p:cBhvr>
                                        <p:cTn id="24" dur="6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B8EE6F-ECDD-4C44-9479-10699AF1E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766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8B82999-3010-4B31-897D-FBF946895C4F}"/>
              </a:ext>
            </a:extLst>
          </p:cNvPr>
          <p:cNvSpPr txBox="1"/>
          <p:nvPr/>
        </p:nvSpPr>
        <p:spPr>
          <a:xfrm>
            <a:off x="1241460" y="2188395"/>
            <a:ext cx="970907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400" dirty="0" err="1">
                <a:latin typeface="GHEA Mariam" panose="02000503080000020003" pitchFamily="50" charset="0"/>
              </a:rPr>
              <a:t>Ի՞նչ</a:t>
            </a:r>
            <a:r>
              <a:rPr lang="hy-AM" sz="4400" dirty="0">
                <a:latin typeface="GHEA Mariam" panose="02000503080000020003" pitchFamily="50" charset="0"/>
              </a:rPr>
              <a:t> կլինի, եթե ուրիշ </a:t>
            </a:r>
          </a:p>
          <a:p>
            <a:pPr algn="ctr"/>
            <a:r>
              <a:rPr lang="hy-AM" sz="4400" dirty="0">
                <a:solidFill>
                  <a:srgbClr val="FFC000"/>
                </a:solidFill>
                <a:latin typeface="GHEA Mariam" panose="02000503080000020003" pitchFamily="50" charset="0"/>
              </a:rPr>
              <a:t>բազիսային </a:t>
            </a:r>
            <a:r>
              <a:rPr lang="hy-AM" sz="4400" dirty="0" err="1">
                <a:solidFill>
                  <a:srgbClr val="FFC000"/>
                </a:solidFill>
                <a:latin typeface="GHEA Mariam" panose="02000503080000020003" pitchFamily="50" charset="0"/>
              </a:rPr>
              <a:t>վեկտորներ</a:t>
            </a:r>
            <a:r>
              <a:rPr lang="hy-AM" sz="4400" dirty="0">
                <a:latin typeface="GHEA Mariam" panose="02000503080000020003" pitchFamily="50" charset="0"/>
              </a:rPr>
              <a:t> ընտրենք</a:t>
            </a:r>
            <a:endParaRPr lang="en-US" sz="44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032169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VaryingLinearCombinations">
            <a:hlinkClick r:id="" action="ppaction://media"/>
            <a:extLst>
              <a:ext uri="{FF2B5EF4-FFF2-40B4-BE49-F238E27FC236}">
                <a16:creationId xmlns:a16="http://schemas.microsoft.com/office/drawing/2014/main" id="{CAB455CA-1A8E-4FBB-A86C-07A21F648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8568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12" dur="374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9)">
                                      <p:cBhvr>
                                        <p:cTn id="18" dur="304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1550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4)">
                                      <p:cBhvr>
                                        <p:cTn id="24" dur="154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arCombinationsDrawLines">
            <a:hlinkClick r:id="" action="ppaction://media"/>
            <a:extLst>
              <a:ext uri="{FF2B5EF4-FFF2-40B4-BE49-F238E27FC236}">
                <a16:creationId xmlns:a16="http://schemas.microsoft.com/office/drawing/2014/main" id="{8523C4FA-225D-43C7-B4A1-6E8164F8E0A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12192001" cy="6858001"/>
          </a:xfrm>
          <a:prstGeom prst="rect">
            <a:avLst/>
          </a:prstGeom>
        </p:spPr>
      </p:pic>
      <p:pic>
        <p:nvPicPr>
          <p:cNvPr id="3" name="NameLinearCombinations">
            <a:hlinkClick r:id="" action="ppaction://media"/>
            <a:extLst>
              <a:ext uri="{FF2B5EF4-FFF2-40B4-BE49-F238E27FC236}">
                <a16:creationId xmlns:a16="http://schemas.microsoft.com/office/drawing/2014/main" id="{BAA1B44B-637C-47D1-A973-DBF81215478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-735131" y="3092258"/>
            <a:ext cx="6694653" cy="376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7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1600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6)">
                                      <p:cBhvr>
                                        <p:cTn id="14" dur="1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nearCombinationsWithSumCopiesFast">
            <a:hlinkClick r:id="" action="ppaction://media"/>
            <a:extLst>
              <a:ext uri="{FF2B5EF4-FFF2-40B4-BE49-F238E27FC236}">
                <a16:creationId xmlns:a16="http://schemas.microsoft.com/office/drawing/2014/main" id="{B2945962-A876-40B1-9F79-23490E8D0C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nearDependentVectorsFast">
            <a:hlinkClick r:id="" action="ppaction://media"/>
            <a:extLst>
              <a:ext uri="{FF2B5EF4-FFF2-40B4-BE49-F238E27FC236}">
                <a16:creationId xmlns:a16="http://schemas.microsoft.com/office/drawing/2014/main" id="{9211BAAB-AE90-4170-9C12-7FB3808A4B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306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Words>158</Words>
  <Application>Microsoft Office PowerPoint</Application>
  <PresentationFormat>Widescreen</PresentationFormat>
  <Paragraphs>61</Paragraphs>
  <Slides>25</Slides>
  <Notes>22</Notes>
  <HiddenSlides>1</HiddenSlides>
  <MMClips>25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Dubai Light</vt:lpstr>
      <vt:lpstr>Gadugi</vt:lpstr>
      <vt:lpstr>GHEA Mariam</vt:lpstr>
      <vt:lpstr>Office Theme</vt:lpstr>
      <vt:lpstr>Մաս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Ashot</dc:creator>
  <cp:lastModifiedBy>Ashot</cp:lastModifiedBy>
  <cp:revision>32</cp:revision>
  <dcterms:created xsi:type="dcterms:W3CDTF">2018-02-27T03:53:29Z</dcterms:created>
  <dcterms:modified xsi:type="dcterms:W3CDTF">2018-09-17T07:11:38Z</dcterms:modified>
</cp:coreProperties>
</file>